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54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1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295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92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4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04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64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79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4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6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14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4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7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02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588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56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134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5EAE-8669-46AB-AB6B-41A2927EFEB1}" type="datetimeFigureOut">
              <a:rPr lang="en-IN" smtClean="0"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47EC-1722-48F5-8256-A699FDC16E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029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C1B8-436B-4564-9BC0-B7E5D670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decision in retail: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87CF-B2A9-40D6-A59D-B9D73D56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6936"/>
            <a:ext cx="9905999" cy="4557932"/>
          </a:xfrm>
        </p:spPr>
        <p:txBody>
          <a:bodyPr>
            <a:normAutofit/>
          </a:bodyPr>
          <a:lstStyle/>
          <a:p>
            <a:r>
              <a:rPr lang="en-US" dirty="0"/>
              <a:t>Retailer has to focus on strategic issues, which a retailing firm has to necessarily respond to. These include.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Location Decision.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Target market selection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Business model.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Merchandise mix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Positioning the retail store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560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02A0-265F-4746-9C39-EDA6A0E0E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3218"/>
            <a:ext cx="9905999" cy="62741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Product Breadth: It relates to the number of product lines a company produces </a:t>
            </a:r>
          </a:p>
          <a:p>
            <a:pPr marL="0" indent="0">
              <a:buNone/>
            </a:pPr>
            <a:r>
              <a:rPr lang="en-US" dirty="0"/>
              <a:t>Ex: P&amp;G – hair products, oral care, soaps, detergent, baby care and personal care.</a:t>
            </a:r>
          </a:p>
          <a:p>
            <a:pPr marL="0" indent="0">
              <a:buNone/>
            </a:pPr>
            <a:r>
              <a:rPr lang="en-US" dirty="0"/>
              <a:t>2. Product Depth: Different version of products available in product line. </a:t>
            </a:r>
          </a:p>
          <a:p>
            <a:pPr marL="0" indent="0">
              <a:buNone/>
            </a:pPr>
            <a:r>
              <a:rPr lang="en-US" dirty="0"/>
              <a:t>Ex: variety of size and flavors. (dairy milk)</a:t>
            </a:r>
          </a:p>
          <a:p>
            <a:pPr marL="0" indent="0">
              <a:buNone/>
            </a:pPr>
            <a:r>
              <a:rPr lang="en-US" dirty="0"/>
              <a:t>3. Product Length: Total number of products sold with in product line</a:t>
            </a:r>
          </a:p>
          <a:p>
            <a:pPr marL="0" indent="0">
              <a:buNone/>
            </a:pPr>
            <a:r>
              <a:rPr lang="en-US" dirty="0"/>
              <a:t>Ex: the company has 10 product line and each line has 3 products, then length (10X3 = 30)</a:t>
            </a:r>
          </a:p>
          <a:p>
            <a:pPr marL="0" indent="0">
              <a:buNone/>
            </a:pPr>
            <a:r>
              <a:rPr lang="en-US" dirty="0"/>
              <a:t>4. Product consistency: It refers to how closely products are linked to </a:t>
            </a:r>
            <a:r>
              <a:rPr lang="en-US"/>
              <a:t>each other.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411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7310-F04A-4025-A58F-CBA3F287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e) Positioning retail store: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042B-FA75-4F2D-A6F5-1E9F1DBBF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positioning is about creating an image and identity for the store.</a:t>
            </a:r>
          </a:p>
          <a:p>
            <a:r>
              <a:rPr lang="en-US" dirty="0"/>
              <a:t>It is essential to think about positioning before the promotion, place, price, product and people.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186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1DEA-0CF9-447A-B8D1-0632BF01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Location decision: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3D91-7EA2-4F83-B29F-BE125087D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494" y="1730326"/>
            <a:ext cx="9905998" cy="474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Following location analysis should be considered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Demographic study of the population.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Psychographic profile of the population.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Size of the target market in that area.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Probable competition from other firms in that area.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Positioning of competition in the target market.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Real estate development in the area.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/>
              <a:t>Business climate in the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9475-F53F-4180-9000-A3EC0D36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factors affect a site attractiveness.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836C-9829-4B51-89FF-E39F2108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4732"/>
            <a:ext cx="9905999" cy="455793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Accessibility.</a:t>
            </a:r>
          </a:p>
          <a:p>
            <a:pPr marL="457200" indent="-457200">
              <a:buAutoNum type="alphaLcParenR"/>
            </a:pPr>
            <a:r>
              <a:rPr lang="en-US" dirty="0"/>
              <a:t>At the Macro level</a:t>
            </a:r>
          </a:p>
          <a:p>
            <a:pPr marL="457200" indent="-457200">
              <a:buAutoNum type="alphaLcParenR"/>
            </a:pPr>
            <a:r>
              <a:rPr lang="en-US" dirty="0"/>
              <a:t>At the Micro level</a:t>
            </a:r>
          </a:p>
          <a:p>
            <a:r>
              <a:rPr lang="en-US" dirty="0"/>
              <a:t>Store Visibility</a:t>
            </a:r>
          </a:p>
          <a:p>
            <a:r>
              <a:rPr lang="en-US" dirty="0"/>
              <a:t>Store traffic flow.</a:t>
            </a:r>
          </a:p>
          <a:p>
            <a:r>
              <a:rPr lang="en-US" dirty="0"/>
              <a:t>Amount and quality of parking</a:t>
            </a:r>
          </a:p>
          <a:p>
            <a:pPr marL="0" indent="0">
              <a:buNone/>
            </a:pPr>
            <a:r>
              <a:rPr lang="en-US" dirty="0"/>
              <a:t>2. Location Advantage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523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6EBE-73DD-49D4-8F1F-5AE5BD13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Target market selection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FC3E6-AD9E-4B10-97A6-3928C279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6" y="1744394"/>
            <a:ext cx="10344026" cy="4867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 select a target market, the retail organization has to consider the following factors:</a:t>
            </a:r>
          </a:p>
          <a:p>
            <a:r>
              <a:rPr lang="en-US" dirty="0"/>
              <a:t>Understanding the life style of the consumers.</a:t>
            </a:r>
          </a:p>
          <a:p>
            <a:r>
              <a:rPr lang="en-US" dirty="0"/>
              <a:t>Age group of the individual.</a:t>
            </a:r>
          </a:p>
          <a:p>
            <a:r>
              <a:rPr lang="en-US" dirty="0"/>
              <a:t>Spending capacity of the consumer.</a:t>
            </a:r>
          </a:p>
          <a:p>
            <a:r>
              <a:rPr lang="en-US" dirty="0"/>
              <a:t>Income level of the consumer.</a:t>
            </a:r>
          </a:p>
          <a:p>
            <a:r>
              <a:rPr lang="en-US" dirty="0"/>
              <a:t>Literacy level of the consumer</a:t>
            </a:r>
          </a:p>
          <a:p>
            <a:r>
              <a:rPr lang="en-US" dirty="0"/>
              <a:t>Gender.</a:t>
            </a:r>
          </a:p>
          <a:p>
            <a:r>
              <a:rPr lang="en-US" dirty="0"/>
              <a:t>Behavioral patterns of consumer</a:t>
            </a:r>
          </a:p>
          <a:p>
            <a:r>
              <a:rPr lang="en-US" dirty="0"/>
              <a:t>Social status </a:t>
            </a:r>
          </a:p>
          <a:p>
            <a:r>
              <a:rPr lang="en-US" dirty="0"/>
              <a:t>Environmental factors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6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DF75-0E6B-4916-843E-FCFF45FA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Business model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98D88-1A28-4410-902F-1867E639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business models in retail 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Independent retail model.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Existing retail business model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Franchise retail business model.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Network marketing retail business model.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509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3A86-F118-49B5-BD62-FE9D3E8E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business models in Indian retail: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AE33-4606-4036-A192-ABB066A2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mom and pop stores.</a:t>
            </a:r>
          </a:p>
          <a:p>
            <a:r>
              <a:rPr lang="en-US" dirty="0"/>
              <a:t>Kiosks.</a:t>
            </a:r>
          </a:p>
          <a:p>
            <a:r>
              <a:rPr lang="en-US" dirty="0"/>
              <a:t>Street market.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055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B149-5831-4735-919C-C4D8E3CA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KIOSK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2CDDD-8760-4998-9571-3605D8C4F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1322363"/>
            <a:ext cx="3390313" cy="5078437"/>
          </a:xfrm>
        </p:spPr>
      </p:pic>
    </p:spTree>
    <p:extLst>
      <p:ext uri="{BB962C8B-B14F-4D97-AF65-F5344CB8AC3E}">
        <p14:creationId xmlns:p14="http://schemas.microsoft.com/office/powerpoint/2010/main" val="124344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9190-2C96-4D39-BA37-B88951E3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Merchandise mix: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F1FC3-B160-41E9-91A4-67F20FB55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Merchandise mix is the total set of all  products offered for sale by a retailer.</a:t>
            </a:r>
          </a:p>
          <a:p>
            <a:r>
              <a:rPr lang="en-US" dirty="0"/>
              <a:t>In simple terms it refers to the breadth and depth of the products carried by retailers.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55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D74E-A496-4C61-9C8C-38EC93A1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460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areas for consideration in merchandise mix: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58A08A-A53D-4A60-9D02-A782B222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027" y="-562707"/>
            <a:ext cx="5542673" cy="9087732"/>
          </a:xfrm>
        </p:spPr>
      </p:pic>
    </p:spTree>
    <p:extLst>
      <p:ext uri="{BB962C8B-B14F-4D97-AF65-F5344CB8AC3E}">
        <p14:creationId xmlns:p14="http://schemas.microsoft.com/office/powerpoint/2010/main" val="276635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203</TotalTime>
  <Words>445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Circuit</vt:lpstr>
      <vt:lpstr>Strategic decision in retail:</vt:lpstr>
      <vt:lpstr>a) Location decision:</vt:lpstr>
      <vt:lpstr>Following factors affect a site attractiveness.</vt:lpstr>
      <vt:lpstr>b) Target market selection</vt:lpstr>
      <vt:lpstr>c) Business model</vt:lpstr>
      <vt:lpstr>Traditional business models in Indian retail:</vt:lpstr>
      <vt:lpstr>KIOSK</vt:lpstr>
      <vt:lpstr>d) Merchandise mix:</vt:lpstr>
      <vt:lpstr>The areas for consideration in merchandise mix:</vt:lpstr>
      <vt:lpstr>PowerPoint Presentation</vt:lpstr>
      <vt:lpstr>e) Positioning retail store: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decision in retail:</dc:title>
  <dc:creator>user</dc:creator>
  <cp:lastModifiedBy>user</cp:lastModifiedBy>
  <cp:revision>18</cp:revision>
  <dcterms:created xsi:type="dcterms:W3CDTF">2021-06-10T15:44:31Z</dcterms:created>
  <dcterms:modified xsi:type="dcterms:W3CDTF">2021-06-21T07:01:07Z</dcterms:modified>
</cp:coreProperties>
</file>